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6/12/2023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6/12/2023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6/12/2023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ooklinelibrary.org/" TargetMode="External"/><Relationship Id="rId2" Type="http://schemas.openxmlformats.org/officeDocument/2006/relationships/hyperlink" Target="mailto:ahirst@brooklinema.gov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ooklinelibrary.org/" TargetMode="External"/><Relationship Id="rId2" Type="http://schemas.openxmlformats.org/officeDocument/2006/relationships/hyperlink" Target="mailto:ahirst@brooklinema.gov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98A62B8-2424-44EF-B6A3-6F9841BB75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Amanda Hirst</a:t>
            </a:r>
          </a:p>
          <a:p>
            <a:r>
              <a:rPr lang="en-US" dirty="0"/>
              <a:t>Town Librarian</a:t>
            </a:r>
          </a:p>
          <a:p>
            <a:r>
              <a:rPr lang="en-US" dirty="0">
                <a:hlinkClick r:id="rId2"/>
              </a:rPr>
              <a:t>ahirst@brooklinema.gov</a:t>
            </a:r>
            <a:endParaRPr lang="en-US" dirty="0"/>
          </a:p>
          <a:p>
            <a:r>
              <a:rPr lang="en-US" dirty="0"/>
              <a:t>617-730-2630</a:t>
            </a:r>
          </a:p>
          <a:p>
            <a:r>
              <a:rPr lang="en-US" dirty="0">
                <a:hlinkClick r:id="rId3"/>
              </a:rPr>
              <a:t>https://www.brooklinelibrary.org/</a:t>
            </a:r>
            <a:endParaRPr lang="en-US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DC8403CD-21F4-40CB-9E08-432DABD545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6925" y="4810306"/>
            <a:ext cx="691515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821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F1E2F-A152-44E9-8BFA-0C77C938C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 a Glance: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381F9-9ACE-4889-9501-1013FE1AC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Three Library Locations:  Coolidge Corner, Brookline Village, </a:t>
            </a:r>
            <a:r>
              <a:rPr lang="en-US" sz="1600" dirty="0" err="1"/>
              <a:t>Putterham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Over 1 million circulations (print + electronic materials)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3</a:t>
            </a:r>
            <a:r>
              <a:rPr lang="en-US" sz="1600" baseline="30000" dirty="0"/>
              <a:t>rd</a:t>
            </a:r>
            <a:r>
              <a:rPr lang="en-US" sz="1600" dirty="0"/>
              <a:t> busiest Library in the Minuteman Network after Cambridge and Newton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42,000 Registered Borrowers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Services include: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Library of Things, Tool Library, and Museum &amp; Park Passes available for </a:t>
            </a:r>
            <a:r>
              <a:rPr lang="en-US" sz="1600" b="1" dirty="0"/>
              <a:t>checkout</a:t>
            </a:r>
            <a:r>
              <a:rPr lang="en-US" sz="1600" dirty="0"/>
              <a:t>!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English Language Learning Program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Storytimes</a:t>
            </a:r>
            <a:r>
              <a:rPr lang="en-US" sz="1600" dirty="0"/>
              <a:t>, Book Clubs, Girls Who Code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13,000+ program attendees at hundreds of programs both in-person and online</a:t>
            </a:r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A522AE8-9C1A-4CDA-839D-73814756F3FD}"/>
              </a:ext>
            </a:extLst>
          </p:cNvPr>
          <p:cNvGrpSpPr/>
          <p:nvPr/>
        </p:nvGrpSpPr>
        <p:grpSpPr>
          <a:xfrm>
            <a:off x="8380902" y="5489896"/>
            <a:ext cx="3575480" cy="1096917"/>
            <a:chOff x="92859" y="5733275"/>
            <a:chExt cx="3575480" cy="1096917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A9243996-D175-4FD9-9F78-945852A1E27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r="72039"/>
            <a:stretch/>
          </p:blipFill>
          <p:spPr>
            <a:xfrm>
              <a:off x="92859" y="5733275"/>
              <a:ext cx="1418307" cy="1096917"/>
            </a:xfrm>
            <a:prstGeom prst="rect">
              <a:avLst/>
            </a:prstGeom>
          </p:spPr>
        </p:pic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F66FDB27-BDBA-4515-9FF7-2B6E9CC566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28101" t="33104"/>
            <a:stretch/>
          </p:blipFill>
          <p:spPr>
            <a:xfrm>
              <a:off x="1473076" y="6214341"/>
              <a:ext cx="2195263" cy="4416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84592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94833-B5A8-4E92-98B9-891AD7863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 of fy23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848F5-00BA-4D14-9825-E7D8A738A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Both </a:t>
            </a:r>
            <a:r>
              <a:rPr lang="en-US" sz="1800" dirty="0" err="1"/>
              <a:t>Putterham</a:t>
            </a:r>
            <a:r>
              <a:rPr lang="en-US" sz="1800" dirty="0"/>
              <a:t> and Coolidge locations are exceeding 2019 (pre-</a:t>
            </a:r>
            <a:r>
              <a:rPr lang="en-US" sz="1800" dirty="0" err="1"/>
              <a:t>Covid</a:t>
            </a:r>
            <a:r>
              <a:rPr lang="en-US" sz="1800" dirty="0"/>
              <a:t>) circulation levels.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Data provided by Minuteman Library Network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Conducted a diversity audit of our library's print collection. Representation matters and we are able to ensure that our collections and future purchasing align with Brookline's changing demographics.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Book vendor Ingram analyzed our collection and provided a comparison to libraries of a similar size.  PLB consistently scored higher than our peers.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Increased engagement to Brookline's older adult population with online and in-person programming.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Frequent partner with COA.  Ex. Chair Yoga program with Keith Beasley regularly exceeds attendance expectations.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F87D7B2-DB76-4E3C-8105-84503D173B2D}"/>
              </a:ext>
            </a:extLst>
          </p:cNvPr>
          <p:cNvGrpSpPr/>
          <p:nvPr/>
        </p:nvGrpSpPr>
        <p:grpSpPr>
          <a:xfrm>
            <a:off x="8288790" y="5489896"/>
            <a:ext cx="3575480" cy="1096917"/>
            <a:chOff x="92859" y="5733275"/>
            <a:chExt cx="3575480" cy="1096917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631F897E-4C43-4C5D-888E-0621654350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r="72039"/>
            <a:stretch/>
          </p:blipFill>
          <p:spPr>
            <a:xfrm>
              <a:off x="92859" y="5733275"/>
              <a:ext cx="1418307" cy="1096917"/>
            </a:xfrm>
            <a:prstGeom prst="rect">
              <a:avLst/>
            </a:prstGeom>
          </p:spPr>
        </p:pic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26717E49-81CE-4B1E-9F18-339B9DEC4BE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28101" t="33104"/>
            <a:stretch/>
          </p:blipFill>
          <p:spPr>
            <a:xfrm>
              <a:off x="1473076" y="6214341"/>
              <a:ext cx="2195263" cy="4416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073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94833-B5A8-4E92-98B9-891AD7863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fy24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848F5-00BA-4D14-9825-E7D8A738A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Support K-12 Education and Lifelong Learning focusing on 2 key areas: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STEAM (science, technology, engineering, the arts, and math)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Literacy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Partner with community organizations to increase the reach of library collections, programs, and services especially to those who are unfamiliar with what the library is and does.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Implement library-wide strategy for racial equity that will include deliberate practices of inclusion both within the organization and in our collections, programs, and services.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Increase opportunities for citizens to engage with library staff, collections, programs, and services without having to visit a library.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F87D7B2-DB76-4E3C-8105-84503D173B2D}"/>
              </a:ext>
            </a:extLst>
          </p:cNvPr>
          <p:cNvGrpSpPr/>
          <p:nvPr/>
        </p:nvGrpSpPr>
        <p:grpSpPr>
          <a:xfrm>
            <a:off x="8288790" y="5489896"/>
            <a:ext cx="3575480" cy="1096917"/>
            <a:chOff x="92859" y="5733275"/>
            <a:chExt cx="3575480" cy="1096917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631F897E-4C43-4C5D-888E-0621654350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r="72039"/>
            <a:stretch/>
          </p:blipFill>
          <p:spPr>
            <a:xfrm>
              <a:off x="92859" y="5733275"/>
              <a:ext cx="1418307" cy="1096917"/>
            </a:xfrm>
            <a:prstGeom prst="rect">
              <a:avLst/>
            </a:prstGeom>
          </p:spPr>
        </p:pic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26717E49-81CE-4B1E-9F18-339B9DEC4BE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28101" t="33104"/>
            <a:stretch/>
          </p:blipFill>
          <p:spPr>
            <a:xfrm>
              <a:off x="1473076" y="6214341"/>
              <a:ext cx="2195263" cy="4416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3374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94833-B5A8-4E92-98B9-891AD7863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Initiatives: outreach &amp; mobile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848F5-00BA-4D14-9825-E7D8A738A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en-US" sz="1600" dirty="0"/>
              <a:t>Library Outreach Vehicle (Bookmobile)  that is </a:t>
            </a:r>
            <a:r>
              <a:rPr lang="en-US" sz="1600" b="1" dirty="0"/>
              <a:t>fully electric</a:t>
            </a:r>
            <a:r>
              <a:rPr lang="en-US" sz="1600" dirty="0"/>
              <a:t> </a:t>
            </a:r>
          </a:p>
          <a:p>
            <a:pPr fontAlgn="base"/>
            <a:r>
              <a:rPr lang="en-US" sz="1600" dirty="0"/>
              <a:t>Examples of ways Bookmobiles meet community needs are: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600" dirty="0"/>
              <a:t>Visit head-start programs, subsidized daycares, senior and low-income housing, community food banks, after school programs, senior and community centers, farmer's markets, and community events. 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600" dirty="0"/>
              <a:t>Gives the Library a mobile partnership tool by providing citizens with a way to engage with library staff, collections and programs conveniently, in the places where people already are.  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600" dirty="0"/>
              <a:t>Lastly, it will provide a tool for delivery of library materials to those who are homebound due to age, ability, or other factors.    </a:t>
            </a:r>
            <a:br>
              <a:rPr lang="en-US" sz="1600" dirty="0"/>
            </a:br>
            <a:endParaRPr lang="en-US" sz="16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600" dirty="0"/>
              <a:t>Funding through ARPA grant request + Friends of the Brookline Library + Brookline Library Foundation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16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F87D7B2-DB76-4E3C-8105-84503D173B2D}"/>
              </a:ext>
            </a:extLst>
          </p:cNvPr>
          <p:cNvGrpSpPr/>
          <p:nvPr/>
        </p:nvGrpSpPr>
        <p:grpSpPr>
          <a:xfrm>
            <a:off x="8288790" y="5489896"/>
            <a:ext cx="3575480" cy="1096917"/>
            <a:chOff x="92859" y="5733275"/>
            <a:chExt cx="3575480" cy="1096917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631F897E-4C43-4C5D-888E-0621654350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r="72039"/>
            <a:stretch/>
          </p:blipFill>
          <p:spPr>
            <a:xfrm>
              <a:off x="92859" y="5733275"/>
              <a:ext cx="1418307" cy="1096917"/>
            </a:xfrm>
            <a:prstGeom prst="rect">
              <a:avLst/>
            </a:prstGeom>
          </p:spPr>
        </p:pic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26717E49-81CE-4B1E-9F18-339B9DEC4BE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28101" t="33104"/>
            <a:stretch/>
          </p:blipFill>
          <p:spPr>
            <a:xfrm>
              <a:off x="1473076" y="6214341"/>
              <a:ext cx="2195263" cy="4416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0682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98A62B8-2424-44EF-B6A3-6F9841BB75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Amanda Hirst</a:t>
            </a:r>
          </a:p>
          <a:p>
            <a:r>
              <a:rPr lang="en-US" dirty="0"/>
              <a:t>Town Librarian</a:t>
            </a:r>
          </a:p>
          <a:p>
            <a:r>
              <a:rPr lang="en-US" dirty="0">
                <a:hlinkClick r:id="rId2"/>
              </a:rPr>
              <a:t>ahirst@brooklinema.gov</a:t>
            </a:r>
            <a:endParaRPr lang="en-US" dirty="0"/>
          </a:p>
          <a:p>
            <a:r>
              <a:rPr lang="en-US" dirty="0"/>
              <a:t>617-730-2630</a:t>
            </a:r>
          </a:p>
          <a:p>
            <a:r>
              <a:rPr lang="en-US" dirty="0">
                <a:hlinkClick r:id="rId3"/>
              </a:rPr>
              <a:t>https://www.brooklinelibrary.org/</a:t>
            </a:r>
            <a:endParaRPr lang="en-US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DC8403CD-21F4-40CB-9E08-432DABD545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6925" y="4810306"/>
            <a:ext cx="691515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6000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119</TotalTime>
  <Words>481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Tw Cen MT</vt:lpstr>
      <vt:lpstr>Tw Cen MT Condensed</vt:lpstr>
      <vt:lpstr>Wingdings 3</vt:lpstr>
      <vt:lpstr>Integral</vt:lpstr>
      <vt:lpstr>PowerPoint Presentation</vt:lpstr>
      <vt:lpstr>At a Glance:</vt:lpstr>
      <vt:lpstr>Accomplishment of fy23</vt:lpstr>
      <vt:lpstr>Goals for fy24</vt:lpstr>
      <vt:lpstr>New Initiatives: outreach &amp; mobile services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Hirst</dc:creator>
  <cp:lastModifiedBy>Amanda Hirst</cp:lastModifiedBy>
  <cp:revision>3</cp:revision>
  <dcterms:created xsi:type="dcterms:W3CDTF">2023-06-12T17:51:37Z</dcterms:created>
  <dcterms:modified xsi:type="dcterms:W3CDTF">2023-06-12T19:51:06Z</dcterms:modified>
</cp:coreProperties>
</file>